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60" r:id="rId4"/>
    <p:sldId id="265" r:id="rId5"/>
    <p:sldId id="272" r:id="rId6"/>
    <p:sldId id="273" r:id="rId7"/>
    <p:sldId id="264" r:id="rId8"/>
    <p:sldId id="274" r:id="rId9"/>
    <p:sldId id="27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5D4"/>
    <a:srgbClr val="0099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51685"/>
  </p:normalViewPr>
  <p:slideViewPr>
    <p:cSldViewPr snapToGrid="0" snapToObjects="1">
      <p:cViewPr varScale="1">
        <p:scale>
          <a:sx n="55" d="100"/>
          <a:sy n="55" d="100"/>
        </p:scale>
        <p:origin x="14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3D72D-49BC-0544-878E-96D798C12DFE}" type="datetimeFigureOut">
              <a:rPr lang="en-US" smtClean="0"/>
              <a:t>2/20/2020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88627-353D-7545-8893-93FA3553EA86}" type="slidenum">
              <a:rPr lang="en-US" smtClean="0"/>
              <a:t>‹#›</a:t>
            </a:fld>
            <a:endParaRPr lang="en-US"/>
          </a:p>
        </p:txBody>
      </p:sp>
    </p:spTree>
    <p:extLst>
      <p:ext uri="{BB962C8B-B14F-4D97-AF65-F5344CB8AC3E}">
        <p14:creationId xmlns:p14="http://schemas.microsoft.com/office/powerpoint/2010/main" val="137452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j2e.com/code/template/Y3template1?edit"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j2e.com/help/videos/Y3video1" TargetMode="External"/><Relationship Id="rId4" Type="http://schemas.openxmlformats.org/officeDocument/2006/relationships/hyperlink" Target="http://j2e.com/code/examples/Visual/Y3example1?edi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j2e.com/help/videos/Y3video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j2e.com/code/template/Y3template1?edi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Purpose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To introduce the use of loops in j2code.</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Learning objective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By the end of this tutorial children should be able to:</a:t>
            </a:r>
          </a:p>
          <a:p>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Understand that loops can be used to repeat sections of a program.</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Create programs with simple loops.</a:t>
            </a:r>
          </a:p>
          <a:p>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Resources </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Template: </a:t>
            </a:r>
            <a:r>
              <a:rPr lang="en-GB" sz="1200" b="0" i="0" u="sng" kern="1200" dirty="0">
                <a:solidFill>
                  <a:schemeClr val="tx1"/>
                </a:solidFill>
                <a:effectLst/>
                <a:latin typeface="+mn-lt"/>
                <a:ea typeface="+mn-ea"/>
                <a:cs typeface="+mn-cs"/>
                <a:hlinkClick r:id="rId3"/>
              </a:rPr>
              <a:t>j2e.com/code/template/Y3template1</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Example: </a:t>
            </a:r>
            <a:r>
              <a:rPr lang="en-GB" sz="1200" b="0" i="0" u="sng" kern="1200" dirty="0">
                <a:solidFill>
                  <a:schemeClr val="tx1"/>
                </a:solidFill>
                <a:effectLst/>
                <a:latin typeface="+mn-lt"/>
                <a:ea typeface="+mn-ea"/>
                <a:cs typeface="+mn-cs"/>
                <a:hlinkClick r:id="rId4"/>
              </a:rPr>
              <a:t>j2e.com/code/example/Y3example1</a:t>
            </a:r>
            <a:r>
              <a:rPr lang="en-GB" sz="1200" b="0" i="0" kern="1200" dirty="0">
                <a:solidFill>
                  <a:schemeClr val="tx1"/>
                </a:solidFill>
                <a:effectLst/>
                <a:latin typeface="+mn-lt"/>
                <a:ea typeface="+mn-ea"/>
                <a:cs typeface="+mn-cs"/>
              </a:rPr>
              <a:t> </a:t>
            </a:r>
          </a:p>
          <a:p>
            <a:pPr fontAlgn="base"/>
            <a:r>
              <a:rPr lang="en-GB" sz="1200" b="0" i="0" kern="1200" dirty="0">
                <a:solidFill>
                  <a:schemeClr val="tx1"/>
                </a:solidFill>
                <a:effectLst/>
                <a:latin typeface="+mn-lt"/>
                <a:ea typeface="+mn-ea"/>
                <a:cs typeface="+mn-cs"/>
              </a:rPr>
              <a:t>Video: </a:t>
            </a:r>
            <a:r>
              <a:rPr lang="en-GB" sz="1200" b="0" i="0" u="sng" kern="1200" dirty="0">
                <a:solidFill>
                  <a:schemeClr val="tx1"/>
                </a:solidFill>
                <a:effectLst/>
                <a:latin typeface="+mn-lt"/>
                <a:ea typeface="+mn-ea"/>
                <a:cs typeface="+mn-cs"/>
                <a:hlinkClick r:id="rId5"/>
              </a:rPr>
              <a:t>j2e.com/help/videoY3video1</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1</a:t>
            </a:fld>
            <a:endParaRPr lang="en-US"/>
          </a:p>
        </p:txBody>
      </p:sp>
    </p:spTree>
    <p:extLst>
      <p:ext uri="{BB962C8B-B14F-4D97-AF65-F5344CB8AC3E}">
        <p14:creationId xmlns:p14="http://schemas.microsoft.com/office/powerpoint/2010/main" val="311171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students to key vocabulary for this lesson:</a:t>
            </a:r>
          </a:p>
          <a:p>
            <a:endParaRPr lang="en-US" dirty="0"/>
          </a:p>
          <a:p>
            <a:r>
              <a:rPr lang="en-GB" sz="1200" b="1" i="0" kern="1200" dirty="0">
                <a:solidFill>
                  <a:schemeClr val="tx1"/>
                </a:solidFill>
                <a:effectLst/>
                <a:latin typeface="+mn-lt"/>
                <a:ea typeface="+mn-ea"/>
                <a:cs typeface="+mn-cs"/>
              </a:rPr>
              <a:t>Sequence</a:t>
            </a:r>
            <a:r>
              <a:rPr lang="en-GB" sz="1200" b="0" i="0" kern="1200" dirty="0">
                <a:solidFill>
                  <a:schemeClr val="tx1"/>
                </a:solidFill>
                <a:effectLst/>
                <a:latin typeface="+mn-lt"/>
                <a:ea typeface="+mn-ea"/>
                <a:cs typeface="+mn-cs"/>
              </a:rPr>
              <a:t>: “When we sequence things, we arrange them in a particular order. Sequence-based algorithms are made from a precise set of instructions.”</a:t>
            </a:r>
          </a:p>
          <a:p>
            <a:endParaRPr lang="en-GB" sz="1200" b="0" i="0" kern="1200" dirty="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Repetition</a:t>
            </a:r>
            <a:r>
              <a:rPr lang="en-GB" sz="1200" b="0" i="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“This is the recurrence of actions or events. For example, we eat our lunch each lunchtime and might watch a favourite soap every evening. Repetition in programming means to repeat the execution of certain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
            </a:r>
            <a:br>
              <a:rPr lang="en-GB" sz="1200" i="0" kern="1200" dirty="0">
                <a:solidFill>
                  <a:schemeClr val="tx1"/>
                </a:solidFill>
                <a:effectLst/>
                <a:latin typeface="+mn-lt"/>
                <a:ea typeface="+mn-ea"/>
                <a:cs typeface="+mn-cs"/>
              </a:rPr>
            </a:br>
            <a:r>
              <a:rPr lang="en-GB" sz="1200" b="1" i="0" kern="1200" dirty="0" smtClean="0">
                <a:solidFill>
                  <a:schemeClr val="tx1"/>
                </a:solidFill>
                <a:effectLst/>
                <a:latin typeface="+mn-lt"/>
                <a:ea typeface="+mn-ea"/>
                <a:cs typeface="+mn-cs"/>
              </a:rPr>
              <a:t>Sprites: </a:t>
            </a:r>
            <a:r>
              <a:rPr lang="en-GB" sz="1200" b="0" i="0" kern="1200" dirty="0" smtClean="0">
                <a:solidFill>
                  <a:schemeClr val="tx1"/>
                </a:solidFill>
                <a:effectLst/>
                <a:latin typeface="+mn-lt"/>
                <a:ea typeface="+mn-ea"/>
                <a:cs typeface="+mn-cs"/>
              </a:rPr>
              <a:t>These</a:t>
            </a:r>
            <a:r>
              <a:rPr lang="en-GB" sz="120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are the</a:t>
            </a:r>
            <a:r>
              <a:rPr lang="en-GB" sz="1200" kern="1200" dirty="0">
                <a:solidFill>
                  <a:schemeClr val="tx1"/>
                </a:solidFill>
                <a:effectLst/>
                <a:latin typeface="+mn-lt"/>
                <a:ea typeface="+mn-ea"/>
                <a:cs typeface="+mn-cs"/>
              </a:rPr>
              <a:t> images </a:t>
            </a:r>
            <a:r>
              <a:rPr lang="en-GB" sz="1200" b="0" i="0" kern="1200" dirty="0">
                <a:solidFill>
                  <a:schemeClr val="tx1"/>
                </a:solidFill>
                <a:effectLst/>
                <a:latin typeface="+mn-lt"/>
                <a:ea typeface="+mn-ea"/>
                <a:cs typeface="+mn-cs"/>
              </a:rPr>
              <a:t>that perform actions in a</a:t>
            </a:r>
            <a:r>
              <a:rPr lang="en-GB" sz="1200" kern="1200" dirty="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visual </a:t>
            </a:r>
            <a:r>
              <a:rPr lang="en-GB" sz="1200" kern="1200" dirty="0">
                <a:solidFill>
                  <a:schemeClr val="tx1"/>
                </a:solidFill>
                <a:effectLst/>
                <a:latin typeface="+mn-lt"/>
                <a:ea typeface="+mn-ea"/>
                <a:cs typeface="+mn-cs"/>
              </a:rPr>
              <a:t>program. </a:t>
            </a:r>
            <a:r>
              <a:rPr lang="en-GB" sz="1200" b="0" i="0" kern="1200" dirty="0">
                <a:solidFill>
                  <a:schemeClr val="tx1"/>
                </a:solidFill>
                <a:effectLst/>
                <a:latin typeface="+mn-lt"/>
                <a:ea typeface="+mn-ea"/>
                <a:cs typeface="+mn-cs"/>
              </a:rPr>
              <a:t>Examples are the </a:t>
            </a:r>
            <a:r>
              <a:rPr lang="en-GB" sz="1200" b="0" i="0" kern="1200" dirty="0" smtClean="0">
                <a:solidFill>
                  <a:schemeClr val="tx1"/>
                </a:solidFill>
                <a:effectLst/>
                <a:latin typeface="+mn-lt"/>
                <a:ea typeface="+mn-ea"/>
                <a:cs typeface="+mn-cs"/>
              </a:rPr>
              <a:t>penguin</a:t>
            </a:r>
            <a:r>
              <a:rPr lang="en-GB" sz="1200" b="0" i="0" kern="1200" dirty="0">
                <a:solidFill>
                  <a:schemeClr val="tx1"/>
                </a:solidFill>
                <a:effectLst/>
                <a:latin typeface="+mn-lt"/>
                <a:ea typeface="+mn-ea"/>
                <a:cs typeface="+mn-cs"/>
              </a:rPr>
              <a:t>, rocket etc. </a:t>
            </a:r>
            <a:r>
              <a:rPr lang="en-GB" sz="1200" b="0" i="0" kern="1200" dirty="0" smtClean="0">
                <a:solidFill>
                  <a:schemeClr val="tx1"/>
                </a:solidFill>
                <a:effectLst/>
                <a:latin typeface="+mn-lt"/>
                <a:ea typeface="+mn-ea"/>
                <a:cs typeface="+mn-cs"/>
              </a:rPr>
              <a:t>Note, </a:t>
            </a:r>
            <a:r>
              <a:rPr lang="en-GB" sz="1200" b="0" i="0" kern="1200" dirty="0">
                <a:solidFill>
                  <a:schemeClr val="tx1"/>
                </a:solidFill>
                <a:effectLst/>
                <a:latin typeface="+mn-lt"/>
                <a:ea typeface="+mn-ea"/>
                <a:cs typeface="+mn-cs"/>
              </a:rPr>
              <a:t>however, that the backgrounds are also </a:t>
            </a:r>
            <a:r>
              <a:rPr lang="en-GB" sz="1200" b="0" i="0" kern="1200" dirty="0" smtClean="0">
                <a:solidFill>
                  <a:schemeClr val="tx1"/>
                </a:solidFill>
                <a:effectLst/>
                <a:latin typeface="+mn-lt"/>
                <a:ea typeface="+mn-ea"/>
                <a:cs typeface="+mn-cs"/>
              </a:rPr>
              <a:t>known as sprites</a:t>
            </a:r>
            <a:r>
              <a:rPr lang="en-GB"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2</a:t>
            </a:fld>
            <a:endParaRPr lang="en-US"/>
          </a:p>
        </p:txBody>
      </p:sp>
    </p:spTree>
    <p:extLst>
      <p:ext uri="{BB962C8B-B14F-4D97-AF65-F5344CB8AC3E}">
        <p14:creationId xmlns:p14="http://schemas.microsoft.com/office/powerpoint/2010/main" val="96174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the students </a:t>
            </a:r>
            <a:r>
              <a:rPr lang="en-US" dirty="0"/>
              <a:t>about the importance of </a:t>
            </a:r>
            <a:r>
              <a:rPr lang="en-GB" sz="1200" b="0" i="0" kern="1200" dirty="0">
                <a:solidFill>
                  <a:schemeClr val="tx1"/>
                </a:solidFill>
                <a:effectLst/>
                <a:latin typeface="+mn-lt"/>
                <a:ea typeface="+mn-ea"/>
                <a:cs typeface="+mn-cs"/>
              </a:rPr>
              <a:t>repetition in coding.</a:t>
            </a:r>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3</a:t>
            </a:fld>
            <a:endParaRPr lang="en-US"/>
          </a:p>
        </p:txBody>
      </p:sp>
    </p:spTree>
    <p:extLst>
      <p:ext uri="{BB962C8B-B14F-4D97-AF65-F5344CB8AC3E}">
        <p14:creationId xmlns:p14="http://schemas.microsoft.com/office/powerpoint/2010/main" val="143149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Purpose: </a:t>
            </a:r>
          </a:p>
          <a:p>
            <a:r>
              <a:rPr lang="en-GB" dirty="0" smtClean="0"/>
              <a:t>To </a:t>
            </a:r>
            <a:r>
              <a:rPr lang="en-GB" dirty="0"/>
              <a:t>introduce the use of loops in j2e code </a:t>
            </a:r>
            <a:r>
              <a:rPr lang="en-GB" dirty="0" smtClean="0"/>
              <a:t>visual.</a:t>
            </a:r>
            <a:endParaRPr lang="en-GB" dirty="0"/>
          </a:p>
          <a:p>
            <a:endParaRPr lang="en-GB" dirty="0"/>
          </a:p>
          <a:p>
            <a:r>
              <a:rPr lang="en-GB" dirty="0"/>
              <a:t>Learning objective </a:t>
            </a:r>
            <a:endParaRPr lang="en-GB" dirty="0" smtClean="0"/>
          </a:p>
          <a:p>
            <a:r>
              <a:rPr lang="en-GB" dirty="0" smtClean="0"/>
              <a:t>By </a:t>
            </a:r>
            <a:r>
              <a:rPr lang="en-GB" dirty="0"/>
              <a:t>the end of this tutorial children should be able to: </a:t>
            </a:r>
          </a:p>
          <a:p>
            <a:endParaRPr lang="en-GB" dirty="0"/>
          </a:p>
          <a:p>
            <a:pPr marL="171450" indent="-171450">
              <a:buFont typeface="Arial" panose="020B0604020202020204" pitchFamily="34" charset="0"/>
              <a:buChar char="•"/>
            </a:pPr>
            <a:r>
              <a:rPr lang="en-GB" dirty="0"/>
              <a:t>Understand that loops can be used to repeat sections of a program. </a:t>
            </a:r>
          </a:p>
          <a:p>
            <a:pPr marL="171450" indent="-171450">
              <a:buFont typeface="Arial" panose="020B0604020202020204" pitchFamily="34" charset="0"/>
              <a:buChar char="•"/>
            </a:pPr>
            <a:r>
              <a:rPr lang="en-GB" dirty="0"/>
              <a:t>Create programs with simple loops.</a:t>
            </a:r>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4</a:t>
            </a:fld>
            <a:endParaRPr lang="en-US"/>
          </a:p>
        </p:txBody>
      </p:sp>
    </p:spTree>
    <p:extLst>
      <p:ext uri="{BB962C8B-B14F-4D97-AF65-F5344CB8AC3E}">
        <p14:creationId xmlns:p14="http://schemas.microsoft.com/office/powerpoint/2010/main" val="13045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Ask your students to trace this code (read though it</a:t>
            </a:r>
            <a:r>
              <a:rPr lang="en-GB" sz="1200" b="0" i="0" kern="1200" dirty="0" smtClean="0">
                <a:solidFill>
                  <a:schemeClr val="tx1"/>
                </a:solidFill>
                <a:effectLst/>
                <a:latin typeface="+mn-lt"/>
                <a:ea typeface="+mn-ea"/>
                <a:cs typeface="+mn-cs"/>
              </a:rPr>
              <a:t>). </a:t>
            </a:r>
            <a:r>
              <a:rPr lang="en-GB" sz="1200" b="0" i="0" kern="1200" dirty="0">
                <a:solidFill>
                  <a:schemeClr val="tx1"/>
                </a:solidFill>
                <a:effectLst/>
                <a:latin typeface="+mn-lt"/>
                <a:ea typeface="+mn-ea"/>
                <a:cs typeface="+mn-cs"/>
              </a:rPr>
              <a:t>What can they see? Can they make a prediction </a:t>
            </a:r>
            <a:r>
              <a:rPr lang="en-GB" sz="1200" b="0" i="0" kern="1200" dirty="0" smtClean="0">
                <a:solidFill>
                  <a:schemeClr val="tx1"/>
                </a:solidFill>
                <a:effectLst/>
                <a:latin typeface="+mn-lt"/>
                <a:ea typeface="+mn-ea"/>
                <a:cs typeface="+mn-cs"/>
              </a:rPr>
              <a:t>as to what this </a:t>
            </a:r>
            <a:r>
              <a:rPr lang="en-GB" sz="1200" b="0" i="0" kern="1200" dirty="0">
                <a:solidFill>
                  <a:schemeClr val="tx1"/>
                </a:solidFill>
                <a:effectLst/>
                <a:latin typeface="+mn-lt"/>
                <a:ea typeface="+mn-ea"/>
                <a:cs typeface="+mn-cs"/>
              </a:rPr>
              <a:t>code will do?</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Are there any coding </a:t>
            </a:r>
            <a:r>
              <a:rPr lang="en-GB" sz="1200" b="0" i="0" kern="1200" dirty="0" smtClean="0">
                <a:solidFill>
                  <a:schemeClr val="tx1"/>
                </a:solidFill>
                <a:effectLst/>
                <a:latin typeface="+mn-lt"/>
                <a:ea typeface="+mn-ea"/>
                <a:cs typeface="+mn-cs"/>
              </a:rPr>
              <a:t>blocks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they </a:t>
            </a:r>
            <a:r>
              <a:rPr lang="en-GB" sz="1200" b="0" i="0" kern="1200" dirty="0">
                <a:solidFill>
                  <a:schemeClr val="tx1"/>
                </a:solidFill>
                <a:effectLst/>
                <a:latin typeface="+mn-lt"/>
                <a:ea typeface="+mn-ea"/>
                <a:cs typeface="+mn-cs"/>
              </a:rPr>
              <a:t>recognise from previous lessons/ are they any new blocks?</a:t>
            </a: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5</a:t>
            </a:fld>
            <a:endParaRPr lang="en-US"/>
          </a:p>
        </p:txBody>
      </p:sp>
    </p:spTree>
    <p:extLst>
      <p:ext uri="{BB962C8B-B14F-4D97-AF65-F5344CB8AC3E}">
        <p14:creationId xmlns:p14="http://schemas.microsoft.com/office/powerpoint/2010/main" val="3208680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Now show them the video </a:t>
            </a:r>
            <a:r>
              <a:rPr lang="en-GB" sz="1200" b="0" i="0" u="sng" kern="1200" dirty="0" smtClean="0">
                <a:solidFill>
                  <a:schemeClr val="tx1"/>
                </a:solidFill>
                <a:effectLst/>
                <a:latin typeface="+mn-lt"/>
                <a:ea typeface="+mn-ea"/>
                <a:cs typeface="+mn-cs"/>
                <a:hlinkClick r:id="rId3"/>
              </a:rPr>
              <a:t>j2e.com/help/videoY3video1</a:t>
            </a:r>
            <a:r>
              <a:rPr lang="en-GB" sz="1200" b="0" i="0" u="sng"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as </a:t>
            </a:r>
            <a:r>
              <a:rPr lang="en-GB" sz="1200" b="0" i="0" kern="1200" dirty="0">
                <a:solidFill>
                  <a:schemeClr val="tx1"/>
                </a:solidFill>
                <a:effectLst/>
                <a:latin typeface="+mn-lt"/>
                <a:ea typeface="+mn-ea"/>
                <a:cs typeface="+mn-cs"/>
              </a:rPr>
              <a:t>well the code.</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Q</a:t>
            </a:r>
            <a:r>
              <a:rPr lang="en-GB" sz="1200" b="0" i="0" kern="1200" dirty="0">
                <a:solidFill>
                  <a:schemeClr val="tx1"/>
                </a:solidFill>
                <a:effectLst/>
                <a:latin typeface="+mn-lt"/>
                <a:ea typeface="+mn-ea"/>
                <a:cs typeface="+mn-cs"/>
              </a:rPr>
              <a:t>. How can we make a sprite "</a:t>
            </a:r>
            <a:r>
              <a:rPr lang="en-GB" sz="1200" b="0" i="0" kern="1200" dirty="0" smtClean="0">
                <a:solidFill>
                  <a:schemeClr val="tx1"/>
                </a:solidFill>
                <a:effectLst/>
                <a:latin typeface="+mn-lt"/>
                <a:ea typeface="+mn-ea"/>
                <a:cs typeface="+mn-cs"/>
              </a:rPr>
              <a:t>speak“? </a:t>
            </a:r>
            <a:r>
              <a:rPr lang="en-GB" sz="1200" b="0" i="0" kern="1200" dirty="0">
                <a:solidFill>
                  <a:schemeClr val="tx1"/>
                </a:solidFill>
                <a:effectLst/>
                <a:latin typeface="+mn-lt"/>
                <a:ea typeface="+mn-ea"/>
                <a:cs typeface="+mn-cs"/>
              </a:rPr>
              <a:t>Watch the example and </a:t>
            </a:r>
            <a:r>
              <a:rPr lang="en-GB" sz="1200" b="0" i="0" kern="1200" dirty="0" smtClean="0">
                <a:solidFill>
                  <a:schemeClr val="tx1"/>
                </a:solidFill>
                <a:effectLst/>
                <a:latin typeface="+mn-lt"/>
                <a:ea typeface="+mn-ea"/>
                <a:cs typeface="+mn-cs"/>
              </a:rPr>
              <a:t>discuss.</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Q. How do the spites move?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Q. Why have we used the loop block? </a:t>
            </a:r>
            <a:r>
              <a:rPr lang="en-GB" sz="1200" b="0" i="0" kern="1200" dirty="0" smtClean="0">
                <a:solidFill>
                  <a:schemeClr val="tx1"/>
                </a:solidFill>
                <a:effectLst/>
                <a:latin typeface="+mn-lt"/>
                <a:ea typeface="+mn-ea"/>
                <a:cs typeface="+mn-cs"/>
              </a:rPr>
              <a:t>(Try </a:t>
            </a:r>
            <a:r>
              <a:rPr lang="en-GB" sz="1200" b="0" i="0" kern="1200" dirty="0">
                <a:solidFill>
                  <a:schemeClr val="tx1"/>
                </a:solidFill>
                <a:effectLst/>
                <a:latin typeface="+mn-lt"/>
                <a:ea typeface="+mn-ea"/>
                <a:cs typeface="+mn-cs"/>
              </a:rPr>
              <a:t>the code without the loop block, why doesn’t this work</a:t>
            </a:r>
            <a:r>
              <a:rPr lang="en-GB" sz="1200" b="0" i="0" kern="1200" dirty="0" smtClean="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6</a:t>
            </a:fld>
            <a:endParaRPr lang="en-US"/>
          </a:p>
        </p:txBody>
      </p:sp>
    </p:spTree>
    <p:extLst>
      <p:ext uri="{BB962C8B-B14F-4D97-AF65-F5344CB8AC3E}">
        <p14:creationId xmlns:p14="http://schemas.microsoft.com/office/powerpoint/2010/main" val="213625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Ask students to load the template. </a:t>
            </a:r>
          </a:p>
          <a:p>
            <a:pPr fontAlgn="base"/>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Template: </a:t>
            </a:r>
            <a:r>
              <a:rPr lang="en-GB" sz="1200" b="0" i="0" u="sng" kern="1200" dirty="0">
                <a:solidFill>
                  <a:schemeClr val="tx1"/>
                </a:solidFill>
                <a:effectLst/>
                <a:latin typeface="+mn-lt"/>
                <a:ea typeface="+mn-ea"/>
                <a:cs typeface="+mn-cs"/>
                <a:hlinkClick r:id="rId3"/>
              </a:rPr>
              <a:t>j2e.com/code/template/Y3template1</a:t>
            </a:r>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Task 1- children experiment with making one of the sprites move and animate using the "repeat", "move forward" and "switch costume to next" blocks.</a:t>
            </a:r>
          </a:p>
          <a:p>
            <a:pPr fontAlgn="base"/>
            <a:r>
              <a:rPr lang="en-GB" sz="1200" b="0" i="0" kern="1200" dirty="0">
                <a:solidFill>
                  <a:schemeClr val="tx1"/>
                </a:solidFill>
                <a:effectLst/>
                <a:latin typeface="+mn-lt"/>
                <a:ea typeface="+mn-ea"/>
                <a:cs typeface="+mn-cs"/>
              </a:rPr>
              <a:t>Stop the class to discuss any </a:t>
            </a:r>
            <a:r>
              <a:rPr lang="en-GB" sz="1200" b="0" i="0" kern="1200" dirty="0" smtClean="0">
                <a:solidFill>
                  <a:schemeClr val="tx1"/>
                </a:solidFill>
                <a:effectLst/>
                <a:latin typeface="+mn-lt"/>
                <a:ea typeface="+mn-ea"/>
                <a:cs typeface="+mn-cs"/>
              </a:rPr>
              <a:t>problems/observations. </a:t>
            </a:r>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Task 2- get the second sprite to move and animate so that the two sprites meet. </a:t>
            </a:r>
            <a:r>
              <a:rPr lang="en-GB" sz="1200" b="0" i="0" kern="1200" dirty="0" smtClean="0">
                <a:solidFill>
                  <a:schemeClr val="tx1"/>
                </a:solidFill>
                <a:effectLst/>
                <a:latin typeface="+mn-lt"/>
                <a:ea typeface="+mn-ea"/>
                <a:cs typeface="+mn-cs"/>
              </a:rPr>
              <a:t>Then</a:t>
            </a:r>
            <a:r>
              <a:rPr lang="en-GB" sz="1200" b="0" i="0" kern="1200" baseline="0" dirty="0" smtClean="0">
                <a:solidFill>
                  <a:schemeClr val="tx1"/>
                </a:solidFill>
                <a:effectLst/>
                <a:latin typeface="+mn-lt"/>
                <a:ea typeface="+mn-ea"/>
                <a:cs typeface="+mn-cs"/>
              </a:rPr>
              <a:t> a</a:t>
            </a:r>
            <a:r>
              <a:rPr lang="en-GB" sz="1200" b="0" i="0" kern="1200" dirty="0" smtClean="0">
                <a:solidFill>
                  <a:schemeClr val="tx1"/>
                </a:solidFill>
                <a:effectLst/>
                <a:latin typeface="+mn-lt"/>
                <a:ea typeface="+mn-ea"/>
                <a:cs typeface="+mn-cs"/>
              </a:rPr>
              <a:t>dd </a:t>
            </a:r>
            <a:r>
              <a:rPr lang="en-GB" sz="1200" b="0" i="0" kern="1200" dirty="0">
                <a:solidFill>
                  <a:schemeClr val="tx1"/>
                </a:solidFill>
                <a:effectLst/>
                <a:latin typeface="+mn-lt"/>
                <a:ea typeface="+mn-ea"/>
                <a:cs typeface="+mn-cs"/>
              </a:rPr>
              <a:t>in a "say" </a:t>
            </a:r>
            <a:r>
              <a:rPr lang="en-GB" sz="1200" b="0" i="0" kern="1200" dirty="0" smtClean="0">
                <a:solidFill>
                  <a:schemeClr val="tx1"/>
                </a:solidFill>
                <a:effectLst/>
                <a:latin typeface="+mn-lt"/>
                <a:ea typeface="+mn-ea"/>
                <a:cs typeface="+mn-cs"/>
              </a:rPr>
              <a:t>block, so the sprites may greet each other.</a:t>
            </a:r>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E88627-353D-7545-8893-93FA3553EA86}" type="slidenum">
              <a:rPr lang="en-US" smtClean="0"/>
              <a:t>7</a:t>
            </a:fld>
            <a:endParaRPr lang="en-US"/>
          </a:p>
        </p:txBody>
      </p:sp>
    </p:spTree>
    <p:extLst>
      <p:ext uri="{BB962C8B-B14F-4D97-AF65-F5344CB8AC3E}">
        <p14:creationId xmlns:p14="http://schemas.microsoft.com/office/powerpoint/2010/main" val="758626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Explore and challenge</a:t>
            </a:r>
            <a:r>
              <a:rPr lang="en-GB" sz="1200" b="0" i="0" kern="1200" dirty="0">
                <a:solidFill>
                  <a:schemeClr val="tx1"/>
                </a:solidFill>
                <a:effectLst/>
                <a:latin typeface="+mn-lt"/>
                <a:ea typeface="+mn-ea"/>
                <a:cs typeface="+mn-cs"/>
              </a:rPr>
              <a:t> </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Try some different actions when the sprites touch. Experiment with new backgrounds and animations. </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Try to make the sprite say something as its mouth </a:t>
            </a:r>
            <a:r>
              <a:rPr lang="en-GB" sz="1200" b="0" i="0" kern="1200" dirty="0" smtClean="0">
                <a:solidFill>
                  <a:schemeClr val="tx1"/>
                </a:solidFill>
                <a:effectLst/>
                <a:latin typeface="+mn-lt"/>
                <a:ea typeface="+mn-ea"/>
                <a:cs typeface="+mn-cs"/>
              </a:rPr>
              <a:t>opens, as shown </a:t>
            </a:r>
            <a:r>
              <a:rPr lang="en-GB" sz="1200" b="0" i="0" kern="1200" dirty="0">
                <a:solidFill>
                  <a:schemeClr val="tx1"/>
                </a:solidFill>
                <a:effectLst/>
                <a:latin typeface="+mn-lt"/>
                <a:ea typeface="+mn-ea"/>
                <a:cs typeface="+mn-cs"/>
              </a:rPr>
              <a:t>in the example.</a:t>
            </a:r>
          </a:p>
          <a:p>
            <a:pPr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E88627-353D-7545-8893-93FA3553EA86}" type="slidenum">
              <a:rPr lang="en-US" smtClean="0"/>
              <a:t>8</a:t>
            </a:fld>
            <a:endParaRPr lang="en-US"/>
          </a:p>
        </p:txBody>
      </p:sp>
    </p:spTree>
    <p:extLst>
      <p:ext uri="{BB962C8B-B14F-4D97-AF65-F5344CB8AC3E}">
        <p14:creationId xmlns:p14="http://schemas.microsoft.com/office/powerpoint/2010/main" val="3756830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Explore and challenge</a:t>
            </a:r>
            <a:r>
              <a:rPr lang="en-GB" sz="1200" b="0" i="0" kern="1200" dirty="0">
                <a:solidFill>
                  <a:schemeClr val="tx1"/>
                </a:solidFill>
                <a:effectLst/>
                <a:latin typeface="+mn-lt"/>
                <a:ea typeface="+mn-ea"/>
                <a:cs typeface="+mn-cs"/>
              </a:rPr>
              <a:t> </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Ask students to make a simple animation relating to their </a:t>
            </a:r>
            <a:r>
              <a:rPr lang="en-GB" sz="1200" b="0" i="0" kern="1200" dirty="0" smtClean="0">
                <a:solidFill>
                  <a:schemeClr val="tx1"/>
                </a:solidFill>
                <a:effectLst/>
                <a:latin typeface="+mn-lt"/>
                <a:ea typeface="+mn-ea"/>
                <a:cs typeface="+mn-cs"/>
              </a:rPr>
              <a:t>topic, </a:t>
            </a:r>
            <a:r>
              <a:rPr lang="en-GB" sz="1200" b="0" i="0" kern="1200" dirty="0">
                <a:solidFill>
                  <a:schemeClr val="tx1"/>
                </a:solidFill>
                <a:effectLst/>
                <a:latin typeface="+mn-lt"/>
                <a:ea typeface="+mn-ea"/>
                <a:cs typeface="+mn-cs"/>
              </a:rPr>
              <a:t>for example ‘The Romans</a:t>
            </a:r>
            <a:r>
              <a:rPr lang="en-GB" sz="1200" b="0" i="0" kern="1200" dirty="0" smtClean="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https://</a:t>
            </a:r>
            <a:r>
              <a:rPr lang="en-GB" sz="1200" b="0" i="0" kern="1200" dirty="0" smtClean="0">
                <a:solidFill>
                  <a:schemeClr val="tx1"/>
                </a:solidFill>
                <a:effectLst/>
                <a:latin typeface="+mn-lt"/>
                <a:ea typeface="+mn-ea"/>
                <a:cs typeface="+mn-cs"/>
              </a:rPr>
              <a:t>www.j2e.com/london-grid-for-learning/bdardis/Roman+Animation</a:t>
            </a:r>
            <a:r>
              <a:rPr lang="en-GB" sz="1200" b="0" i="0" kern="1200" dirty="0">
                <a:solidFill>
                  <a:schemeClr val="tx1"/>
                </a:solidFill>
                <a:effectLst/>
                <a:latin typeface="+mn-lt"/>
                <a:ea typeface="+mn-ea"/>
                <a:cs typeface="+mn-cs"/>
              </a:rPr>
              <a:t>/</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Allow </a:t>
            </a:r>
            <a:r>
              <a:rPr lang="en-GB" sz="1200" b="0" i="0" kern="1200" dirty="0" smtClean="0">
                <a:solidFill>
                  <a:schemeClr val="tx1"/>
                </a:solidFill>
                <a:effectLst/>
                <a:latin typeface="+mn-lt"/>
                <a:ea typeface="+mn-ea"/>
                <a:cs typeface="+mn-cs"/>
              </a:rPr>
              <a:t>another session </a:t>
            </a:r>
            <a:r>
              <a:rPr lang="en-GB" sz="1200" b="0" i="0" kern="1200" dirty="0">
                <a:solidFill>
                  <a:schemeClr val="tx1"/>
                </a:solidFill>
                <a:effectLst/>
                <a:latin typeface="+mn-lt"/>
                <a:ea typeface="+mn-ea"/>
                <a:cs typeface="+mn-cs"/>
              </a:rPr>
              <a:t>for </a:t>
            </a:r>
            <a:r>
              <a:rPr lang="en-GB" sz="1200" b="0" i="0" kern="1200" dirty="0" smtClean="0">
                <a:solidFill>
                  <a:schemeClr val="tx1"/>
                </a:solidFill>
                <a:effectLst/>
                <a:latin typeface="+mn-lt"/>
                <a:ea typeface="+mn-ea"/>
                <a:cs typeface="+mn-cs"/>
              </a:rPr>
              <a:t>the students </a:t>
            </a:r>
            <a:r>
              <a:rPr lang="en-GB" sz="1200" b="0" i="0" kern="1200" dirty="0">
                <a:solidFill>
                  <a:schemeClr val="tx1"/>
                </a:solidFill>
                <a:effectLst/>
                <a:latin typeface="+mn-lt"/>
                <a:ea typeface="+mn-ea"/>
                <a:cs typeface="+mn-cs"/>
              </a:rPr>
              <a:t>to </a:t>
            </a:r>
            <a:r>
              <a:rPr lang="en-GB" sz="1200" b="0" i="0" kern="1200" dirty="0" smtClean="0">
                <a:solidFill>
                  <a:schemeClr val="tx1"/>
                </a:solidFill>
                <a:effectLst/>
                <a:latin typeface="+mn-lt"/>
                <a:ea typeface="+mn-ea"/>
                <a:cs typeface="+mn-cs"/>
              </a:rPr>
              <a:t>share and explore each others.</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E88627-353D-7545-8893-93FA3553EA86}" type="slidenum">
              <a:rPr lang="en-US" smtClean="0"/>
              <a:t>9</a:t>
            </a:fld>
            <a:endParaRPr lang="en-US"/>
          </a:p>
        </p:txBody>
      </p:sp>
    </p:spTree>
    <p:extLst>
      <p:ext uri="{BB962C8B-B14F-4D97-AF65-F5344CB8AC3E}">
        <p14:creationId xmlns:p14="http://schemas.microsoft.com/office/powerpoint/2010/main" val="3950606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786F-C242-034D-B919-2905BDFF779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62F3A1E-030F-CF4B-B126-07B534743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2D1F8B-9E6E-B44C-9E13-0F2F050CCA3B}"/>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5" name="Footer Placeholder 4">
            <a:extLst>
              <a:ext uri="{FF2B5EF4-FFF2-40B4-BE49-F238E27FC236}">
                <a16:creationId xmlns:a16="http://schemas.microsoft.com/office/drawing/2014/main" id="{7B41C029-F807-634F-9061-A2635703B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1C19-4921-6447-BD9B-EBFD1309B3CE}"/>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5414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4BDA-F8BF-684C-B9AE-E31C728208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F807A9-4E6B-0A49-B5C2-761B9751439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BCFCFD-7449-324C-AAE9-A25D0D017F08}"/>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5" name="Footer Placeholder 4">
            <a:extLst>
              <a:ext uri="{FF2B5EF4-FFF2-40B4-BE49-F238E27FC236}">
                <a16:creationId xmlns:a16="http://schemas.microsoft.com/office/drawing/2014/main" id="{71A53598-4BC2-5649-B09E-B92A7250D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83D9B-A9AF-7748-907C-C9834C4AA313}"/>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422841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B5323F-217B-9A46-82AA-7DC81CCA8A7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0D837A9-4721-CB49-BB20-C230B2049DE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F2A9AF-3154-FA4B-A029-4EE61F937CA9}"/>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5" name="Footer Placeholder 4">
            <a:extLst>
              <a:ext uri="{FF2B5EF4-FFF2-40B4-BE49-F238E27FC236}">
                <a16:creationId xmlns:a16="http://schemas.microsoft.com/office/drawing/2014/main" id="{3EBF7C61-B6A4-694B-A0CF-556B22817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E95EF-5429-FF4C-B201-B8CF34A03B71}"/>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416006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5778-13AC-A343-9920-6B124AD45D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6274ECF-2BC2-424F-AE76-51F81BBCC2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043240-4AD1-4F4C-BC86-67C7E6169EAD}"/>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5" name="Footer Placeholder 4">
            <a:extLst>
              <a:ext uri="{FF2B5EF4-FFF2-40B4-BE49-F238E27FC236}">
                <a16:creationId xmlns:a16="http://schemas.microsoft.com/office/drawing/2014/main" id="{7625B7D5-1750-AE4C-B584-C50822184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689C1-AAD3-6540-AFAA-E3AF0833C1A9}"/>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98986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31F2-7306-3C43-A385-79DB8C3103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B7E0FD-B929-F24B-9B14-FD5DCEEFE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1AC9F3-B023-EA43-BC6B-BA3956136B0E}"/>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5" name="Footer Placeholder 4">
            <a:extLst>
              <a:ext uri="{FF2B5EF4-FFF2-40B4-BE49-F238E27FC236}">
                <a16:creationId xmlns:a16="http://schemas.microsoft.com/office/drawing/2014/main" id="{9EEC9F87-0928-EA4E-A474-F9A6B41A7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884EF-6077-144A-9531-AB2AE26AFA66}"/>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91927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E718-91A9-7748-A00C-B32F3A8ADCA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04B3B0-60E8-8240-97C3-232F1C17F21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BFF0DC4-5CDF-754C-8D0E-DC50A503A2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DD4377A-FA8F-9D4C-A98E-C676E617FD01}"/>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6" name="Footer Placeholder 5">
            <a:extLst>
              <a:ext uri="{FF2B5EF4-FFF2-40B4-BE49-F238E27FC236}">
                <a16:creationId xmlns:a16="http://schemas.microsoft.com/office/drawing/2014/main" id="{2A87ADF3-5FC2-CD44-A521-0360D8632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814BA-F0BF-D04C-90CB-0752FCAD46CD}"/>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1742340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9E6B-E8FD-0C47-9AE8-EB439355047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F13B30F-6BBD-A349-9BA4-16F56F21A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20C0DB3-AEB7-8C46-8027-F773083AB6A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4904B5F-2A0D-C140-81F6-891C99A10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7817309-4FB8-0A45-886C-05BFABACB82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C5A6364-1CC5-0B43-833B-D4B7EE5BBC8C}"/>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8" name="Footer Placeholder 7">
            <a:extLst>
              <a:ext uri="{FF2B5EF4-FFF2-40B4-BE49-F238E27FC236}">
                <a16:creationId xmlns:a16="http://schemas.microsoft.com/office/drawing/2014/main" id="{F66F0914-4826-7A4B-875E-0AD889EE07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EB2FA6-9F4B-794D-B859-BB08B2B833BD}"/>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63678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DBC4-A827-1544-B7E6-38AA5445981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1431B9-42E3-684E-B971-028CE9D5FB81}"/>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4" name="Footer Placeholder 3">
            <a:extLst>
              <a:ext uri="{FF2B5EF4-FFF2-40B4-BE49-F238E27FC236}">
                <a16:creationId xmlns:a16="http://schemas.microsoft.com/office/drawing/2014/main" id="{7556774D-5815-C646-8CFA-0D2B7ECFF6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4681B4-3D6F-1B40-934E-A7EA1A4F51C0}"/>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309073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03F7F-6390-A44E-B438-6821EEC4714D}"/>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3" name="Footer Placeholder 2">
            <a:extLst>
              <a:ext uri="{FF2B5EF4-FFF2-40B4-BE49-F238E27FC236}">
                <a16:creationId xmlns:a16="http://schemas.microsoft.com/office/drawing/2014/main" id="{D5A78EA2-1C53-9E40-B97F-64F084EC30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2E191-8914-7F4E-9656-5BA0F7A09334}"/>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155602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C20F-48FA-B64B-8CBD-31594E79B9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14079F1-9DBE-F44C-BAC5-6598C32F4F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DDEF948-0A51-524A-9A88-CF06F477E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714DF1-1C0A-4C4C-93C7-710C5FB8A2E8}"/>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6" name="Footer Placeholder 5">
            <a:extLst>
              <a:ext uri="{FF2B5EF4-FFF2-40B4-BE49-F238E27FC236}">
                <a16:creationId xmlns:a16="http://schemas.microsoft.com/office/drawing/2014/main" id="{A15E5CCF-1A06-F547-A1AC-4DAD628A7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D9565-30DF-4648-97AE-8B2668B805DF}"/>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3872623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379A-BB14-4B4F-A3FC-058D8EB229B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5CB568-847E-6741-9B24-849E3DA5D3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1CDA-C668-C74A-9FD9-26970D38D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8E5577-5476-EB49-B83F-5DC08BB6FC9C}"/>
              </a:ext>
            </a:extLst>
          </p:cNvPr>
          <p:cNvSpPr>
            <a:spLocks noGrp="1"/>
          </p:cNvSpPr>
          <p:nvPr>
            <p:ph type="dt" sz="half" idx="10"/>
          </p:nvPr>
        </p:nvSpPr>
        <p:spPr/>
        <p:txBody>
          <a:bodyPr/>
          <a:lstStyle/>
          <a:p>
            <a:fld id="{03C3E48C-0798-DB43-A1ED-0E39F4A39A29}" type="datetimeFigureOut">
              <a:rPr lang="en-US" smtClean="0"/>
              <a:t>2/20/2020</a:t>
            </a:fld>
            <a:endParaRPr lang="en-US"/>
          </a:p>
        </p:txBody>
      </p:sp>
      <p:sp>
        <p:nvSpPr>
          <p:cNvPr id="6" name="Footer Placeholder 5">
            <a:extLst>
              <a:ext uri="{FF2B5EF4-FFF2-40B4-BE49-F238E27FC236}">
                <a16:creationId xmlns:a16="http://schemas.microsoft.com/office/drawing/2014/main" id="{597B1B65-7437-D341-8934-353B5D2DF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1EAE1-6C16-6645-BF4D-C363FE202071}"/>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275819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80BB4C-3457-5646-935D-FB05D00251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FFBB58C-2585-5D48-B074-B84D771948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D1DDFD-222F-5F4E-AB88-BB2EE90A7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3E48C-0798-DB43-A1ED-0E39F4A39A29}" type="datetimeFigureOut">
              <a:rPr lang="en-US" smtClean="0"/>
              <a:t>2/20/2020</a:t>
            </a:fld>
            <a:endParaRPr lang="en-US"/>
          </a:p>
        </p:txBody>
      </p:sp>
      <p:sp>
        <p:nvSpPr>
          <p:cNvPr id="5" name="Footer Placeholder 4">
            <a:extLst>
              <a:ext uri="{FF2B5EF4-FFF2-40B4-BE49-F238E27FC236}">
                <a16:creationId xmlns:a16="http://schemas.microsoft.com/office/drawing/2014/main" id="{77A9639C-2CC2-3242-9364-8223A6CE9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3841E-390F-3B40-B683-3B10FC8573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B8E76-65DD-A046-9F3E-50305E485801}" type="slidenum">
              <a:rPr lang="en-US" smtClean="0"/>
              <a:t>‹#›</a:t>
            </a:fld>
            <a:endParaRPr lang="en-US"/>
          </a:p>
        </p:txBody>
      </p:sp>
    </p:spTree>
    <p:extLst>
      <p:ext uri="{BB962C8B-B14F-4D97-AF65-F5344CB8AC3E}">
        <p14:creationId xmlns:p14="http://schemas.microsoft.com/office/powerpoint/2010/main" val="959661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tiff"/><Relationship Id="rId5" Type="http://schemas.openxmlformats.org/officeDocument/2006/relationships/image" Target="../media/image1.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tiff"/><Relationship Id="rId5" Type="http://schemas.openxmlformats.org/officeDocument/2006/relationships/image" Target="../media/image1.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ircuit board&#10;&#10;Description automatically generated">
            <a:extLst>
              <a:ext uri="{FF2B5EF4-FFF2-40B4-BE49-F238E27FC236}">
                <a16:creationId xmlns:a16="http://schemas.microsoft.com/office/drawing/2014/main" id="{ECB90B38-203F-144E-A9D4-9C9A9EC3FAB2}"/>
              </a:ext>
            </a:extLst>
          </p:cNvPr>
          <p:cNvPicPr>
            <a:picLocks noChangeAspect="1"/>
          </p:cNvPicPr>
          <p:nvPr/>
        </p:nvPicPr>
        <p:blipFill rotWithShape="1">
          <a:blip r:embed="rId3"/>
          <a:srcRect/>
          <a:stretch/>
        </p:blipFill>
        <p:spPr>
          <a:xfrm>
            <a:off x="20" y="10"/>
            <a:ext cx="12191980" cy="6857990"/>
          </a:xfrm>
          <a:custGeom>
            <a:avLst/>
            <a:gdLst/>
            <a:ahLst/>
            <a:cxnLst/>
            <a:rect l="l" t="t" r="r" b="b"/>
            <a:pathLst>
              <a:path w="12191997" h="6858000">
                <a:moveTo>
                  <a:pt x="6631620" y="983228"/>
                </a:moveTo>
                <a:cubicBezTo>
                  <a:pt x="6631620" y="983228"/>
                  <a:pt x="6631620" y="983228"/>
                  <a:pt x="12091643" y="983228"/>
                </a:cubicBezTo>
                <a:lnTo>
                  <a:pt x="12191997" y="991151"/>
                </a:lnTo>
                <a:lnTo>
                  <a:pt x="12191997" y="6858000"/>
                </a:lnTo>
                <a:lnTo>
                  <a:pt x="3051794" y="6858000"/>
                </a:lnTo>
                <a:lnTo>
                  <a:pt x="3048485" y="6845812"/>
                </a:lnTo>
                <a:cubicBezTo>
                  <a:pt x="2999734" y="6614233"/>
                  <a:pt x="3024109" y="6346091"/>
                  <a:pt x="3121611" y="6151078"/>
                </a:cubicBezTo>
                <a:cubicBezTo>
                  <a:pt x="3121611" y="6151078"/>
                  <a:pt x="3121611" y="6151078"/>
                  <a:pt x="5851619" y="1422010"/>
                </a:cubicBezTo>
                <a:cubicBezTo>
                  <a:pt x="5997869" y="1178242"/>
                  <a:pt x="6355374" y="983228"/>
                  <a:pt x="6631620" y="983228"/>
                </a:cubicBezTo>
                <a:close/>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8"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p:spPr>
      </p:pic>
      <p:sp>
        <p:nvSpPr>
          <p:cNvPr id="9" name="TextBox 8">
            <a:extLst>
              <a:ext uri="{FF2B5EF4-FFF2-40B4-BE49-F238E27FC236}">
                <a16:creationId xmlns:a16="http://schemas.microsoft.com/office/drawing/2014/main" id="{895526B8-A21C-B843-8A15-12FCE85EB5EE}"/>
              </a:ext>
            </a:extLst>
          </p:cNvPr>
          <p:cNvSpPr txBox="1"/>
          <p:nvPr/>
        </p:nvSpPr>
        <p:spPr>
          <a:xfrm>
            <a:off x="5301342" y="2828834"/>
            <a:ext cx="4517572" cy="1200329"/>
          </a:xfrm>
          <a:prstGeom prst="rect">
            <a:avLst/>
          </a:prstGeom>
          <a:noFill/>
        </p:spPr>
        <p:txBody>
          <a:bodyPr wrap="square" rtlCol="0">
            <a:spAutoFit/>
          </a:bodyPr>
          <a:lstStyle/>
          <a:p>
            <a:r>
              <a:rPr lang="en-GB" sz="7200" b="1" dirty="0">
                <a:solidFill>
                  <a:srgbClr val="0099A9"/>
                </a:solidFill>
                <a:latin typeface="Bariol" panose="02000506040000020003" pitchFamily="2" charset="0"/>
              </a:rPr>
              <a:t>Repetition</a:t>
            </a:r>
            <a:r>
              <a:rPr lang="en-GB" sz="7200" dirty="0">
                <a:solidFill>
                  <a:srgbClr val="0099A9"/>
                </a:solidFill>
                <a:effectLst/>
                <a:latin typeface="Bariol" panose="02000506040000020003" pitchFamily="2" charset="0"/>
              </a:rPr>
              <a:t> </a:t>
            </a:r>
            <a:endParaRPr lang="en-US" sz="7200" dirty="0">
              <a:solidFill>
                <a:srgbClr val="0099A9"/>
              </a:solidFill>
              <a:latin typeface="Bariol" panose="02000506040000020003" pitchFamily="2" charset="0"/>
            </a:endParaRPr>
          </a:p>
        </p:txBody>
      </p:sp>
      <p:pic>
        <p:nvPicPr>
          <p:cNvPr id="11" name="Picture 10">
            <a:extLst>
              <a:ext uri="{FF2B5EF4-FFF2-40B4-BE49-F238E27FC236}">
                <a16:creationId xmlns:a16="http://schemas.microsoft.com/office/drawing/2014/main" id="{F79F3456-52E0-1747-9532-F5F44588E1AD}"/>
              </a:ext>
            </a:extLst>
          </p:cNvPr>
          <p:cNvPicPr>
            <a:picLocks noChangeAspect="1"/>
          </p:cNvPicPr>
          <p:nvPr/>
        </p:nvPicPr>
        <p:blipFill>
          <a:blip r:embed="rId4"/>
          <a:stretch>
            <a:fillRect/>
          </a:stretch>
        </p:blipFill>
        <p:spPr>
          <a:xfrm>
            <a:off x="9358313" y="2331241"/>
            <a:ext cx="2032882" cy="2195513"/>
          </a:xfrm>
          <a:prstGeom prst="rect">
            <a:avLst/>
          </a:prstGeom>
        </p:spPr>
      </p:pic>
      <p:pic>
        <p:nvPicPr>
          <p:cNvPr id="12" name="Picture 11">
            <a:extLst>
              <a:ext uri="{FF2B5EF4-FFF2-40B4-BE49-F238E27FC236}">
                <a16:creationId xmlns:a16="http://schemas.microsoft.com/office/drawing/2014/main" id="{FEBB46B4-E84B-D344-ACBD-BC7EA4B130D2}"/>
              </a:ext>
            </a:extLst>
          </p:cNvPr>
          <p:cNvPicPr>
            <a:picLocks noChangeAspect="1"/>
          </p:cNvPicPr>
          <p:nvPr/>
        </p:nvPicPr>
        <p:blipFill>
          <a:blip r:embed="rId5"/>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2265672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16BEA1F-F070-DA41-8766-B6DACC3FD334}"/>
              </a:ext>
            </a:extLst>
          </p:cNvPr>
          <p:cNvPicPr>
            <a:picLocks noChangeAspect="1"/>
          </p:cNvPicPr>
          <p:nvPr/>
        </p:nvPicPr>
        <p:blipFill>
          <a:blip r:embed="rId4"/>
          <a:stretch>
            <a:fillRect/>
          </a:stretch>
        </p:blipFill>
        <p:spPr>
          <a:xfrm>
            <a:off x="281368" y="6208711"/>
            <a:ext cx="1072148" cy="495230"/>
          </a:xfrm>
          <a:prstGeom prst="rect">
            <a:avLst/>
          </a:prstGeom>
        </p:spPr>
      </p:pic>
      <p:pic>
        <p:nvPicPr>
          <p:cNvPr id="12" name="Picture 11">
            <a:extLst>
              <a:ext uri="{FF2B5EF4-FFF2-40B4-BE49-F238E27FC236}">
                <a16:creationId xmlns:a16="http://schemas.microsoft.com/office/drawing/2014/main" id="{8FDEC60E-FA60-E741-9FF7-71A29FDDCF29}"/>
              </a:ext>
            </a:extLst>
          </p:cNvPr>
          <p:cNvPicPr>
            <a:picLocks noChangeAspect="1"/>
          </p:cNvPicPr>
          <p:nvPr/>
        </p:nvPicPr>
        <p:blipFill>
          <a:blip r:embed="rId5"/>
          <a:stretch>
            <a:fillRect/>
          </a:stretch>
        </p:blipFill>
        <p:spPr>
          <a:xfrm>
            <a:off x="2721196" y="1028611"/>
            <a:ext cx="6749607" cy="4800777"/>
          </a:xfrm>
          <a:prstGeom prst="rect">
            <a:avLst/>
          </a:prstGeom>
        </p:spPr>
      </p:pic>
    </p:spTree>
    <p:extLst>
      <p:ext uri="{BB962C8B-B14F-4D97-AF65-F5344CB8AC3E}">
        <p14:creationId xmlns:p14="http://schemas.microsoft.com/office/powerpoint/2010/main" val="3036219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24B1E85-D006-0D4A-AD46-C66BB05F17D8}"/>
              </a:ext>
            </a:extLst>
          </p:cNvPr>
          <p:cNvPicPr>
            <a:picLocks noChangeAspect="1"/>
          </p:cNvPicPr>
          <p:nvPr/>
        </p:nvPicPr>
        <p:blipFill>
          <a:blip r:embed="rId4"/>
          <a:stretch>
            <a:fillRect/>
          </a:stretch>
        </p:blipFill>
        <p:spPr>
          <a:xfrm>
            <a:off x="1585281" y="1447800"/>
            <a:ext cx="3668889" cy="3962400"/>
          </a:xfrm>
          <a:prstGeom prst="rect">
            <a:avLst/>
          </a:prstGeom>
        </p:spPr>
      </p:pic>
      <p:sp>
        <p:nvSpPr>
          <p:cNvPr id="6" name="TextBox 5">
            <a:extLst>
              <a:ext uri="{FF2B5EF4-FFF2-40B4-BE49-F238E27FC236}">
                <a16:creationId xmlns:a16="http://schemas.microsoft.com/office/drawing/2014/main" id="{4632C081-FA8E-3447-8C63-4E9390465E1F}"/>
              </a:ext>
            </a:extLst>
          </p:cNvPr>
          <p:cNvSpPr txBox="1"/>
          <p:nvPr/>
        </p:nvSpPr>
        <p:spPr>
          <a:xfrm>
            <a:off x="5503135" y="2690336"/>
            <a:ext cx="5579928" cy="1477328"/>
          </a:xfrm>
          <a:prstGeom prst="rect">
            <a:avLst/>
          </a:prstGeom>
          <a:noFill/>
        </p:spPr>
        <p:txBody>
          <a:bodyPr wrap="square" rtlCol="0">
            <a:spAutoFit/>
          </a:bodyPr>
          <a:lstStyle/>
          <a:p>
            <a:r>
              <a:rPr lang="en-GB" b="1" dirty="0">
                <a:solidFill>
                  <a:srgbClr val="00C5D4"/>
                </a:solidFill>
                <a:latin typeface="Bariol" panose="02000506040000020003" pitchFamily="2" charset="0"/>
              </a:rPr>
              <a:t>Why is repetition important</a:t>
            </a:r>
            <a:r>
              <a:rPr lang="en-GB" dirty="0">
                <a:solidFill>
                  <a:srgbClr val="00C5D4"/>
                </a:solidFill>
                <a:latin typeface="Bariol" panose="02000506040000020003" pitchFamily="2" charset="0"/>
              </a:rPr>
              <a:t>? </a:t>
            </a:r>
            <a:r>
              <a:rPr lang="en-GB" b="1" dirty="0">
                <a:solidFill>
                  <a:srgbClr val="00C5D4"/>
                </a:solidFill>
                <a:latin typeface="Bariol" panose="02000506040000020003" pitchFamily="2" charset="0"/>
              </a:rPr>
              <a:t>Repetition</a:t>
            </a:r>
            <a:r>
              <a:rPr lang="en-GB" dirty="0">
                <a:solidFill>
                  <a:srgbClr val="00C5D4"/>
                </a:solidFill>
                <a:latin typeface="Bariol" panose="02000506040000020003" pitchFamily="2" charset="0"/>
              </a:rPr>
              <a:t> allows algorithms to be simplified by stating that certain steps will repeat until told otherwise. This makes designing algorithms quicker and simpler because they don't need to include lots of unnecessary steps.</a:t>
            </a:r>
            <a:endParaRPr lang="en-US" dirty="0">
              <a:solidFill>
                <a:srgbClr val="00C5D4"/>
              </a:solidFill>
              <a:latin typeface="Bariol" panose="02000506040000020003" pitchFamily="2" charset="0"/>
            </a:endParaRPr>
          </a:p>
        </p:txBody>
      </p:sp>
      <p:pic>
        <p:nvPicPr>
          <p:cNvPr id="8" name="Picture 7">
            <a:extLst>
              <a:ext uri="{FF2B5EF4-FFF2-40B4-BE49-F238E27FC236}">
                <a16:creationId xmlns:a16="http://schemas.microsoft.com/office/drawing/2014/main" id="{F66AC00B-E20B-0940-B296-0D196600392E}"/>
              </a:ext>
            </a:extLst>
          </p:cNvPr>
          <p:cNvPicPr>
            <a:picLocks noChangeAspect="1"/>
          </p:cNvPicPr>
          <p:nvPr/>
        </p:nvPicPr>
        <p:blipFill>
          <a:blip r:embed="rId5"/>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68210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b="1" dirty="0">
              <a:solidFill>
                <a:srgbClr val="00C5D4"/>
              </a:solidFill>
            </a:endParaRPr>
          </a:p>
        </p:txBody>
      </p:sp>
      <p:pic>
        <p:nvPicPr>
          <p:cNvPr id="11" name="Picture 10">
            <a:extLst>
              <a:ext uri="{FF2B5EF4-FFF2-40B4-BE49-F238E27FC236}">
                <a16:creationId xmlns:a16="http://schemas.microsoft.com/office/drawing/2014/main" id="{C1614A49-C7E9-E94F-901F-E37D1C35288F}"/>
              </a:ext>
            </a:extLst>
          </p:cNvPr>
          <p:cNvPicPr>
            <a:picLocks noChangeAspect="1"/>
          </p:cNvPicPr>
          <p:nvPr/>
        </p:nvPicPr>
        <p:blipFill>
          <a:blip r:embed="rId4"/>
          <a:stretch>
            <a:fillRect/>
          </a:stretch>
        </p:blipFill>
        <p:spPr>
          <a:xfrm>
            <a:off x="281368" y="6208711"/>
            <a:ext cx="1072148" cy="495230"/>
          </a:xfrm>
          <a:prstGeom prst="rect">
            <a:avLst/>
          </a:prstGeom>
        </p:spPr>
      </p:pic>
      <p:pic>
        <p:nvPicPr>
          <p:cNvPr id="10" name="Picture 9">
            <a:extLst>
              <a:ext uri="{FF2B5EF4-FFF2-40B4-BE49-F238E27FC236}">
                <a16:creationId xmlns:a16="http://schemas.microsoft.com/office/drawing/2014/main" id="{F42AB61B-1271-2243-8162-A87F0F2C342C}"/>
              </a:ext>
            </a:extLst>
          </p:cNvPr>
          <p:cNvPicPr>
            <a:picLocks noChangeAspect="1"/>
          </p:cNvPicPr>
          <p:nvPr/>
        </p:nvPicPr>
        <p:blipFill>
          <a:blip r:embed="rId5"/>
          <a:stretch>
            <a:fillRect/>
          </a:stretch>
        </p:blipFill>
        <p:spPr>
          <a:xfrm>
            <a:off x="4920295" y="2789701"/>
            <a:ext cx="5288879" cy="1298353"/>
          </a:xfrm>
          <a:prstGeom prst="rect">
            <a:avLst/>
          </a:prstGeom>
        </p:spPr>
      </p:pic>
      <p:pic>
        <p:nvPicPr>
          <p:cNvPr id="12" name="Picture 11">
            <a:extLst>
              <a:ext uri="{FF2B5EF4-FFF2-40B4-BE49-F238E27FC236}">
                <a16:creationId xmlns:a16="http://schemas.microsoft.com/office/drawing/2014/main" id="{EF050DBB-FBA4-4349-A2CD-C48BDA14F525}"/>
              </a:ext>
            </a:extLst>
          </p:cNvPr>
          <p:cNvPicPr>
            <a:picLocks noChangeAspect="1"/>
          </p:cNvPicPr>
          <p:nvPr/>
        </p:nvPicPr>
        <p:blipFill>
          <a:blip r:embed="rId6"/>
          <a:stretch>
            <a:fillRect/>
          </a:stretch>
        </p:blipFill>
        <p:spPr>
          <a:xfrm>
            <a:off x="2572697" y="2468261"/>
            <a:ext cx="2221412" cy="1941234"/>
          </a:xfrm>
          <a:prstGeom prst="rect">
            <a:avLst/>
          </a:prstGeom>
        </p:spPr>
      </p:pic>
    </p:spTree>
    <p:extLst>
      <p:ext uri="{BB962C8B-B14F-4D97-AF65-F5344CB8AC3E}">
        <p14:creationId xmlns:p14="http://schemas.microsoft.com/office/powerpoint/2010/main" val="88037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1614A49-C7E9-E94F-901F-E37D1C35288F}"/>
              </a:ext>
            </a:extLst>
          </p:cNvPr>
          <p:cNvPicPr>
            <a:picLocks noChangeAspect="1"/>
          </p:cNvPicPr>
          <p:nvPr/>
        </p:nvPicPr>
        <p:blipFill>
          <a:blip r:embed="rId4"/>
          <a:stretch>
            <a:fillRect/>
          </a:stretch>
        </p:blipFill>
        <p:spPr>
          <a:xfrm>
            <a:off x="281368" y="6208711"/>
            <a:ext cx="1072148" cy="495230"/>
          </a:xfrm>
          <a:prstGeom prst="rect">
            <a:avLst/>
          </a:prstGeom>
        </p:spPr>
      </p:pic>
      <p:pic>
        <p:nvPicPr>
          <p:cNvPr id="2" name="Picture 1">
            <a:extLst>
              <a:ext uri="{FF2B5EF4-FFF2-40B4-BE49-F238E27FC236}">
                <a16:creationId xmlns:a16="http://schemas.microsoft.com/office/drawing/2014/main" id="{C177BB5B-09C2-0741-9D42-71357718CCEF}"/>
              </a:ext>
            </a:extLst>
          </p:cNvPr>
          <p:cNvPicPr>
            <a:picLocks noChangeAspect="1"/>
          </p:cNvPicPr>
          <p:nvPr/>
        </p:nvPicPr>
        <p:blipFill>
          <a:blip r:embed="rId5"/>
          <a:stretch>
            <a:fillRect/>
          </a:stretch>
        </p:blipFill>
        <p:spPr>
          <a:xfrm>
            <a:off x="3702419" y="1385438"/>
            <a:ext cx="5271460" cy="4087123"/>
          </a:xfrm>
          <a:prstGeom prst="rect">
            <a:avLst/>
          </a:prstGeom>
        </p:spPr>
      </p:pic>
    </p:spTree>
    <p:extLst>
      <p:ext uri="{BB962C8B-B14F-4D97-AF65-F5344CB8AC3E}">
        <p14:creationId xmlns:p14="http://schemas.microsoft.com/office/powerpoint/2010/main" val="2852161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5"/>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1614A49-C7E9-E94F-901F-E37D1C35288F}"/>
              </a:ext>
            </a:extLst>
          </p:cNvPr>
          <p:cNvPicPr>
            <a:picLocks noChangeAspect="1"/>
          </p:cNvPicPr>
          <p:nvPr/>
        </p:nvPicPr>
        <p:blipFill>
          <a:blip r:embed="rId6"/>
          <a:stretch>
            <a:fillRect/>
          </a:stretch>
        </p:blipFill>
        <p:spPr>
          <a:xfrm>
            <a:off x="281368" y="6208711"/>
            <a:ext cx="1072148" cy="495230"/>
          </a:xfrm>
          <a:prstGeom prst="rect">
            <a:avLst/>
          </a:prstGeom>
        </p:spPr>
      </p:pic>
      <p:pic>
        <p:nvPicPr>
          <p:cNvPr id="2" name="Picture 1">
            <a:extLst>
              <a:ext uri="{FF2B5EF4-FFF2-40B4-BE49-F238E27FC236}">
                <a16:creationId xmlns:a16="http://schemas.microsoft.com/office/drawing/2014/main" id="{C177BB5B-09C2-0741-9D42-71357718CCEF}"/>
              </a:ext>
            </a:extLst>
          </p:cNvPr>
          <p:cNvPicPr>
            <a:picLocks noChangeAspect="1"/>
          </p:cNvPicPr>
          <p:nvPr/>
        </p:nvPicPr>
        <p:blipFill>
          <a:blip r:embed="rId7"/>
          <a:stretch>
            <a:fillRect/>
          </a:stretch>
        </p:blipFill>
        <p:spPr>
          <a:xfrm>
            <a:off x="5743871" y="1385438"/>
            <a:ext cx="5271460" cy="4087123"/>
          </a:xfrm>
          <a:prstGeom prst="rect">
            <a:avLst/>
          </a:prstGeom>
        </p:spPr>
      </p:pic>
      <p:pic>
        <p:nvPicPr>
          <p:cNvPr id="3" name="Untitled 2" descr="Untitled 2">
            <a:hlinkClick r:id="" action="ppaction://media"/>
            <a:extLst>
              <a:ext uri="{FF2B5EF4-FFF2-40B4-BE49-F238E27FC236}">
                <a16:creationId xmlns:a16="http://schemas.microsoft.com/office/drawing/2014/main" id="{A838C1C8-0578-6947-A508-BAB8239AED0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76669" y="1429071"/>
            <a:ext cx="4250505" cy="4282226"/>
          </a:xfrm>
          <a:prstGeom prst="rect">
            <a:avLst/>
          </a:prstGeom>
        </p:spPr>
      </p:pic>
    </p:spTree>
    <p:extLst>
      <p:ext uri="{BB962C8B-B14F-4D97-AF65-F5344CB8AC3E}">
        <p14:creationId xmlns:p14="http://schemas.microsoft.com/office/powerpoint/2010/main" val="233408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1614A49-C7E9-E94F-901F-E37D1C35288F}"/>
              </a:ext>
            </a:extLst>
          </p:cNvPr>
          <p:cNvPicPr>
            <a:picLocks noChangeAspect="1"/>
          </p:cNvPicPr>
          <p:nvPr/>
        </p:nvPicPr>
        <p:blipFill>
          <a:blip r:embed="rId4"/>
          <a:stretch>
            <a:fillRect/>
          </a:stretch>
        </p:blipFill>
        <p:spPr>
          <a:xfrm>
            <a:off x="281368" y="6208711"/>
            <a:ext cx="1072148" cy="495230"/>
          </a:xfrm>
          <a:prstGeom prst="rect">
            <a:avLst/>
          </a:prstGeom>
        </p:spPr>
      </p:pic>
      <p:pic>
        <p:nvPicPr>
          <p:cNvPr id="8" name="Picture 7">
            <a:extLst>
              <a:ext uri="{FF2B5EF4-FFF2-40B4-BE49-F238E27FC236}">
                <a16:creationId xmlns:a16="http://schemas.microsoft.com/office/drawing/2014/main" id="{C4115969-84DD-3B45-BD9B-2AC95F1E4431}"/>
              </a:ext>
            </a:extLst>
          </p:cNvPr>
          <p:cNvPicPr>
            <a:picLocks noChangeAspect="1"/>
          </p:cNvPicPr>
          <p:nvPr/>
        </p:nvPicPr>
        <p:blipFill>
          <a:blip r:embed="rId5"/>
          <a:stretch>
            <a:fillRect/>
          </a:stretch>
        </p:blipFill>
        <p:spPr>
          <a:xfrm>
            <a:off x="1903228" y="1115853"/>
            <a:ext cx="8385544" cy="4626293"/>
          </a:xfrm>
          <a:prstGeom prst="rect">
            <a:avLst/>
          </a:prstGeom>
        </p:spPr>
      </p:pic>
    </p:spTree>
    <p:extLst>
      <p:ext uri="{BB962C8B-B14F-4D97-AF65-F5344CB8AC3E}">
        <p14:creationId xmlns:p14="http://schemas.microsoft.com/office/powerpoint/2010/main" val="228074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1614A49-C7E9-E94F-901F-E37D1C35288F}"/>
              </a:ext>
            </a:extLst>
          </p:cNvPr>
          <p:cNvPicPr>
            <a:picLocks noChangeAspect="1"/>
          </p:cNvPicPr>
          <p:nvPr/>
        </p:nvPicPr>
        <p:blipFill>
          <a:blip r:embed="rId4"/>
          <a:stretch>
            <a:fillRect/>
          </a:stretch>
        </p:blipFill>
        <p:spPr>
          <a:xfrm>
            <a:off x="281368" y="6208711"/>
            <a:ext cx="1072148" cy="495230"/>
          </a:xfrm>
          <a:prstGeom prst="rect">
            <a:avLst/>
          </a:prstGeom>
        </p:spPr>
      </p:pic>
      <p:pic>
        <p:nvPicPr>
          <p:cNvPr id="7" name="Picture 6">
            <a:extLst>
              <a:ext uri="{FF2B5EF4-FFF2-40B4-BE49-F238E27FC236}">
                <a16:creationId xmlns:a16="http://schemas.microsoft.com/office/drawing/2014/main" id="{0E5BF4C3-FC53-C54A-A0D4-66B23E546960}"/>
              </a:ext>
            </a:extLst>
          </p:cNvPr>
          <p:cNvPicPr>
            <a:picLocks noChangeAspect="1"/>
          </p:cNvPicPr>
          <p:nvPr/>
        </p:nvPicPr>
        <p:blipFill>
          <a:blip r:embed="rId5"/>
          <a:stretch>
            <a:fillRect/>
          </a:stretch>
        </p:blipFill>
        <p:spPr>
          <a:xfrm>
            <a:off x="1903228" y="1115853"/>
            <a:ext cx="8385544" cy="4626293"/>
          </a:xfrm>
          <a:prstGeom prst="rect">
            <a:avLst/>
          </a:prstGeom>
        </p:spPr>
      </p:pic>
    </p:spTree>
    <p:extLst>
      <p:ext uri="{BB962C8B-B14F-4D97-AF65-F5344CB8AC3E}">
        <p14:creationId xmlns:p14="http://schemas.microsoft.com/office/powerpoint/2010/main" val="4050917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5"/>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1614A49-C7E9-E94F-901F-E37D1C35288F}"/>
              </a:ext>
            </a:extLst>
          </p:cNvPr>
          <p:cNvPicPr>
            <a:picLocks noChangeAspect="1"/>
          </p:cNvPicPr>
          <p:nvPr/>
        </p:nvPicPr>
        <p:blipFill>
          <a:blip r:embed="rId6"/>
          <a:stretch>
            <a:fillRect/>
          </a:stretch>
        </p:blipFill>
        <p:spPr>
          <a:xfrm>
            <a:off x="281368" y="6208711"/>
            <a:ext cx="1072148" cy="495230"/>
          </a:xfrm>
          <a:prstGeom prst="rect">
            <a:avLst/>
          </a:prstGeom>
        </p:spPr>
      </p:pic>
      <p:pic>
        <p:nvPicPr>
          <p:cNvPr id="2" name="Untitled 3" descr="Untitled 3">
            <a:hlinkClick r:id="" action="ppaction://media"/>
            <a:extLst>
              <a:ext uri="{FF2B5EF4-FFF2-40B4-BE49-F238E27FC236}">
                <a16:creationId xmlns:a16="http://schemas.microsoft.com/office/drawing/2014/main" id="{8F4617A8-7265-4948-83AE-59FB1877F03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52691" y="1275221"/>
            <a:ext cx="4286618" cy="4307558"/>
          </a:xfrm>
          <a:prstGeom prst="rect">
            <a:avLst/>
          </a:prstGeom>
        </p:spPr>
      </p:pic>
    </p:spTree>
    <p:extLst>
      <p:ext uri="{BB962C8B-B14F-4D97-AF65-F5344CB8AC3E}">
        <p14:creationId xmlns:p14="http://schemas.microsoft.com/office/powerpoint/2010/main" val="259805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2855</TotalTime>
  <Words>541</Words>
  <Application>Microsoft Office PowerPoint</Application>
  <PresentationFormat>Widescreen</PresentationFormat>
  <Paragraphs>76</Paragraphs>
  <Slides>9</Slides>
  <Notes>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Bariol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Dardis</dc:creator>
  <cp:lastModifiedBy>Laura Smith</cp:lastModifiedBy>
  <cp:revision>30</cp:revision>
  <dcterms:created xsi:type="dcterms:W3CDTF">2020-02-18T13:02:08Z</dcterms:created>
  <dcterms:modified xsi:type="dcterms:W3CDTF">2020-02-20T13:45:26Z</dcterms:modified>
</cp:coreProperties>
</file>